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12" r:id="rId2"/>
    <p:sldId id="391" r:id="rId3"/>
    <p:sldId id="392" r:id="rId4"/>
    <p:sldId id="430" r:id="rId5"/>
    <p:sldId id="433" r:id="rId6"/>
    <p:sldId id="406" r:id="rId7"/>
    <p:sldId id="450" r:id="rId8"/>
    <p:sldId id="445" r:id="rId9"/>
    <p:sldId id="451" r:id="rId10"/>
    <p:sldId id="444" r:id="rId11"/>
    <p:sldId id="438" r:id="rId12"/>
    <p:sldId id="439" r:id="rId13"/>
    <p:sldId id="440" r:id="rId14"/>
    <p:sldId id="441" r:id="rId15"/>
    <p:sldId id="264" r:id="rId16"/>
    <p:sldId id="273" r:id="rId17"/>
    <p:sldId id="274" r:id="rId18"/>
    <p:sldId id="459" r:id="rId19"/>
    <p:sldId id="276" r:id="rId20"/>
    <p:sldId id="424" r:id="rId21"/>
    <p:sldId id="413" r:id="rId22"/>
    <p:sldId id="442" r:id="rId23"/>
    <p:sldId id="443" r:id="rId24"/>
    <p:sldId id="425" r:id="rId25"/>
    <p:sldId id="452" r:id="rId26"/>
    <p:sldId id="423" r:id="rId27"/>
    <p:sldId id="453" r:id="rId28"/>
    <p:sldId id="454" r:id="rId29"/>
    <p:sldId id="429" r:id="rId30"/>
    <p:sldId id="455" r:id="rId31"/>
    <p:sldId id="262" r:id="rId32"/>
    <p:sldId id="277" r:id="rId33"/>
    <p:sldId id="426" r:id="rId34"/>
    <p:sldId id="416" r:id="rId3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6" d="100"/>
          <a:sy n="7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36D35-3D3F-419F-B41E-F832B82FE099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AD282-65B3-4A39-A64F-13FB2A1D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07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1A8E003-9591-4599-BCA0-34CEB25D1AAD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3C504F-DC4D-43B8-8814-1CBF4CC69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6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C504F-DC4D-43B8-8814-1CBF4CC692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04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47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Cook and Young, p. 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14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93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93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0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9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44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0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C504F-DC4D-43B8-8814-1CBF4CC692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61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C504F-DC4D-43B8-8814-1CBF4CC692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1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0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notes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8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C504F-DC4D-43B8-8814-1CBF4CC692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19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1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7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F869-5105-4605-88D0-FE9225F6C258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C85E7-E268-40F1-BFD3-99FDEAA53B56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00C0-EE3E-48AC-9B9E-1EB2DE9E1490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7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389B-AB8F-461C-8620-1C60DF6EB130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767203D9-2608-466B-85DA-04D6FB305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E70F-D039-4C3E-B40C-1B8C104EF252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C1F6-8C25-4C44-BA9C-C9BC6EEA2A2F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2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2E3F-EE0A-46AB-ACC2-88A57C650AA3}" type="datetime1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6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5701-666A-4B38-929B-5028E071A4BC}" type="datetime1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4A9-FA67-4003-83EA-E45383681940}" type="datetime1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22FA-D0D4-49DC-8A66-A96A56E8CFB6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5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F43C-F6FF-4C2D-B1F1-8BD760A5982E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384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1625B-8D28-4A13-9F10-36206F11F03B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3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5.jp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3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351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0" Type="http://schemas.openxmlformats.org/officeDocument/2006/relationships/image" Target="../media/image430.png"/><Relationship Id="rId4" Type="http://schemas.openxmlformats.org/officeDocument/2006/relationships/image" Target="../media/image371.png"/><Relationship Id="rId9" Type="http://schemas.openxmlformats.org/officeDocument/2006/relationships/image" Target="../media/image42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1</a:t>
            </a:fld>
            <a:endParaRPr lang="en-US"/>
          </a:p>
        </p:txBody>
      </p:sp>
      <p:pic>
        <p:nvPicPr>
          <p:cNvPr id="8194" name="Picture 2" descr="Image result for fail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183" y="187305"/>
            <a:ext cx="2628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design f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63" y="4163495"/>
            <a:ext cx="3519616" cy="229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design f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017" y="4163495"/>
            <a:ext cx="3781167" cy="229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design fa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8" y="4163495"/>
            <a:ext cx="3112323" cy="229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esign f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244" y="1061757"/>
            <a:ext cx="2192208" cy="29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ilarious-Design-Fails-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51" y="2204137"/>
            <a:ext cx="2779841" cy="184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result for design fai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86" y="1993225"/>
            <a:ext cx="2079264" cy="201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 result for design fai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87" y="1944924"/>
            <a:ext cx="3311484" cy="204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12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Theories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9500"/>
            <a:ext cx="10515600" cy="5276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Failure theories are used to: </a:t>
            </a:r>
          </a:p>
          <a:p>
            <a:pPr lvl="1"/>
            <a:r>
              <a:rPr lang="en-US" dirty="0"/>
              <a:t>Determine design parameters</a:t>
            </a:r>
          </a:p>
          <a:p>
            <a:pPr lvl="1"/>
            <a:r>
              <a:rPr lang="en-US" dirty="0"/>
              <a:t>Identify allowable loads</a:t>
            </a:r>
          </a:p>
          <a:p>
            <a:pPr lvl="1"/>
            <a:r>
              <a:rPr lang="en-US" dirty="0"/>
              <a:t>Determine causes of failure after the fact</a:t>
            </a:r>
          </a:p>
          <a:p>
            <a:r>
              <a:rPr lang="en-US" dirty="0"/>
              <a:t>Failure theories define the </a:t>
            </a:r>
            <a:r>
              <a:rPr lang="en-US" b="1" dirty="0">
                <a:solidFill>
                  <a:srgbClr val="C00000"/>
                </a:solidFill>
              </a:rPr>
              <a:t>onset</a:t>
            </a:r>
            <a:r>
              <a:rPr lang="en-US" dirty="0"/>
              <a:t> of failure, so a limit stress or allowable stress for the material is used</a:t>
            </a:r>
          </a:p>
          <a:p>
            <a:r>
              <a:rPr lang="en-US" dirty="0"/>
              <a:t>Common theories include:  </a:t>
            </a:r>
          </a:p>
          <a:p>
            <a:pPr lvl="1"/>
            <a:r>
              <a:rPr lang="en-US" dirty="0"/>
              <a:t>Maximum Principal Stress</a:t>
            </a:r>
          </a:p>
          <a:p>
            <a:pPr lvl="1"/>
            <a:r>
              <a:rPr lang="en-US" dirty="0"/>
              <a:t>Maximum Principal Strain</a:t>
            </a:r>
          </a:p>
          <a:p>
            <a:pPr lvl="1"/>
            <a:r>
              <a:rPr lang="en-US" dirty="0"/>
              <a:t>Coulomb-Mohr’s Theory </a:t>
            </a:r>
          </a:p>
          <a:p>
            <a:pPr lvl="1"/>
            <a:r>
              <a:rPr lang="en-US" dirty="0"/>
              <a:t>Strain Energy Density</a:t>
            </a:r>
          </a:p>
          <a:p>
            <a:pPr lvl="1"/>
            <a:r>
              <a:rPr lang="en-US" dirty="0"/>
              <a:t>Maximum Shear Stress</a:t>
            </a:r>
          </a:p>
          <a:p>
            <a:pPr lvl="1"/>
            <a:r>
              <a:rPr lang="en-US" dirty="0"/>
              <a:t>Distortional Energy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loud Callout 4"/>
          <p:cNvSpPr/>
          <p:nvPr/>
        </p:nvSpPr>
        <p:spPr>
          <a:xfrm>
            <a:off x="6781800" y="3723649"/>
            <a:ext cx="4254500" cy="2781300"/>
          </a:xfrm>
          <a:prstGeom prst="cloudCallout">
            <a:avLst>
              <a:gd name="adj1" fmla="val -62027"/>
              <a:gd name="adj2" fmla="val -2791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91400" y="4144803"/>
            <a:ext cx="303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Based on their names, can you guess which ones perform better for ductile vs brittle materials?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2BCF488-16C2-4C21-8FF3-919D75EA714B}"/>
              </a:ext>
            </a:extLst>
          </p:cNvPr>
          <p:cNvSpPr/>
          <p:nvPr/>
        </p:nvSpPr>
        <p:spPr>
          <a:xfrm rot="10800000">
            <a:off x="1003300" y="3906676"/>
            <a:ext cx="304800" cy="84772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A078925-EFD3-45B3-90C6-B89C89D70FD7}"/>
              </a:ext>
            </a:extLst>
          </p:cNvPr>
          <p:cNvSpPr/>
          <p:nvPr/>
        </p:nvSpPr>
        <p:spPr>
          <a:xfrm rot="10800000">
            <a:off x="1011517" y="4960591"/>
            <a:ext cx="296583" cy="974044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08857-C123-400F-931D-21515805517D}"/>
              </a:ext>
            </a:extLst>
          </p:cNvPr>
          <p:cNvSpPr txBox="1"/>
          <p:nvPr/>
        </p:nvSpPr>
        <p:spPr>
          <a:xfrm rot="16200000">
            <a:off x="414338" y="4128968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Brittle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B8975-A40F-4A68-888C-959EF1ECB74D}"/>
              </a:ext>
            </a:extLst>
          </p:cNvPr>
          <p:cNvSpPr txBox="1"/>
          <p:nvPr/>
        </p:nvSpPr>
        <p:spPr>
          <a:xfrm rot="16200000">
            <a:off x="382758" y="5215978"/>
            <a:ext cx="910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Ductile</a:t>
            </a:r>
          </a:p>
        </p:txBody>
      </p:sp>
    </p:spTree>
    <p:extLst>
      <p:ext uri="{BB962C8B-B14F-4D97-AF65-F5344CB8AC3E}">
        <p14:creationId xmlns:p14="http://schemas.microsoft.com/office/powerpoint/2010/main" val="24126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Principal Stress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names: Maximum Normal Stress Criterion; Rankine’s criterion</a:t>
            </a:r>
          </a:p>
          <a:p>
            <a:r>
              <a:rPr lang="en-US" dirty="0"/>
              <a:t>Definition: Failure begins when maximum principal stress is equal to the tensile (or compressive) ultimate stress, </a:t>
            </a:r>
            <a:r>
              <a:rPr lang="en-US" i="1" dirty="0" err="1">
                <a:latin typeface="Symbol" panose="05050102010706020507" pitchFamily="18" charset="2"/>
              </a:rPr>
              <a:t>s</a:t>
            </a:r>
            <a:r>
              <a:rPr lang="en-US" i="1" baseline="-25000" dirty="0" err="1"/>
              <a:t>U</a:t>
            </a:r>
            <a:r>
              <a:rPr lang="en-US" i="1" dirty="0"/>
              <a:t> or yield stress, </a:t>
            </a:r>
            <a:r>
              <a:rPr lang="en-US" i="1" dirty="0" err="1">
                <a:latin typeface="Symbol" panose="05050102010706020507" pitchFamily="18" charset="2"/>
              </a:rPr>
              <a:t>s</a:t>
            </a:r>
            <a:r>
              <a:rPr lang="en-US" i="1" baseline="-25000" dirty="0" err="1"/>
              <a:t>Y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Order of principal stress doesn’t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69658" y="2979341"/>
                <a:ext cx="4401846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58" y="2979341"/>
                <a:ext cx="4401846" cy="420949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Principal Stress Criterion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8"/>
          <a:stretch/>
        </p:blipFill>
        <p:spPr>
          <a:xfrm>
            <a:off x="6136241" y="1228526"/>
            <a:ext cx="3169170" cy="2428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3782" y="4163756"/>
                <a:ext cx="1094590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Performs ok for brittle materials, not for ductile materials</a:t>
                </a:r>
              </a:p>
              <a:p>
                <a:r>
                  <a:rPr lang="en-US" sz="2400" dirty="0"/>
                  <a:t>Treats all load combinations the same and assumes </a:t>
                </a:r>
                <a:r>
                  <a:rPr lang="en-US" sz="2400" u="sng" dirty="0"/>
                  <a:t>shear</a:t>
                </a:r>
                <a:r>
                  <a:rPr lang="en-US" sz="2400" dirty="0"/>
                  <a:t> yield stress (</a:t>
                </a:r>
                <a:r>
                  <a:rPr lang="en-US" sz="2400" dirty="0" err="1">
                    <a:latin typeface="Symbol" panose="05050102010706020507" pitchFamily="18" charset="2"/>
                  </a:rPr>
                  <a:t>t</a:t>
                </a:r>
                <a:r>
                  <a:rPr lang="en-US" sz="2400" baseline="-25000" dirty="0" err="1"/>
                  <a:t>Y</a:t>
                </a:r>
                <a:r>
                  <a:rPr lang="en-US" sz="2400" dirty="0"/>
                  <a:t>) is equal to </a:t>
                </a:r>
                <a:r>
                  <a:rPr lang="en-US" sz="2400" u="sng" dirty="0"/>
                  <a:t>tensile</a:t>
                </a:r>
                <a:r>
                  <a:rPr lang="en-US" sz="2400" dirty="0"/>
                  <a:t> yield stress. </a:t>
                </a:r>
              </a:p>
              <a:p>
                <a:pPr lvl="1"/>
                <a:r>
                  <a:rPr lang="en-US" sz="2400" dirty="0"/>
                  <a:t>Not true for ductile materials.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≈0.6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82" y="4163756"/>
                <a:ext cx="10945906" cy="1938992"/>
              </a:xfrm>
              <a:prstGeom prst="rect">
                <a:avLst/>
              </a:prstGeom>
              <a:blipFill>
                <a:blip r:embed="rId4"/>
                <a:stretch>
                  <a:fillRect l="-891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ailure Criteria for Brittle Materia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6" y="1072224"/>
            <a:ext cx="2784288" cy="283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maximum normal stress theory">
            <a:extLst>
              <a:ext uri="{FF2B5EF4-FFF2-40B4-BE49-F238E27FC236}">
                <a16:creationId xmlns:a16="http://schemas.microsoft.com/office/drawing/2014/main" id="{9C087FC1-A94F-4144-8A1E-FB7C1E1F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11" y="1533347"/>
            <a:ext cx="2386160" cy="21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41C1E-2932-4B5A-9F88-CE5351271932}"/>
              </a:ext>
            </a:extLst>
          </p:cNvPr>
          <p:cNvGrpSpPr/>
          <p:nvPr/>
        </p:nvGrpSpPr>
        <p:grpSpPr>
          <a:xfrm>
            <a:off x="9643181" y="1381807"/>
            <a:ext cx="2305679" cy="2361403"/>
            <a:chOff x="685800" y="4115597"/>
            <a:chExt cx="2305679" cy="23614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4E3B2B-87D0-4BEF-9488-313C80025C12}"/>
                </a:ext>
              </a:extLst>
            </p:cNvPr>
            <p:cNvGrpSpPr/>
            <p:nvPr/>
          </p:nvGrpSpPr>
          <p:grpSpPr>
            <a:xfrm>
              <a:off x="685800" y="4282957"/>
              <a:ext cx="2158282" cy="2194043"/>
              <a:chOff x="685800" y="4282957"/>
              <a:chExt cx="2158282" cy="219404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237646-4FA5-4A70-A952-860D3D25606E}"/>
                  </a:ext>
                </a:extLst>
              </p:cNvPr>
              <p:cNvSpPr/>
              <p:nvPr/>
            </p:nvSpPr>
            <p:spPr>
              <a:xfrm>
                <a:off x="1373530" y="4975710"/>
                <a:ext cx="767245" cy="7672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8EAA20F-A7BB-4239-89A3-041194BA20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800" y="5359332"/>
                <a:ext cx="663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A647C12-0330-410D-BFE8-1F65CE54F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0532" y="5359332"/>
                <a:ext cx="663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AAEA182-B5AF-48A6-A5E2-4C77A6718E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425377" y="4614732"/>
                <a:ext cx="663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3A2AF87-4449-4A27-8867-B5498A4AB6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425377" y="6145225"/>
                <a:ext cx="663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4AF2700-051F-4C14-AA9F-11AF46501EC4}"/>
                    </a:ext>
                  </a:extLst>
                </p:cNvPr>
                <p:cNvSpPr/>
                <p:nvPr/>
              </p:nvSpPr>
              <p:spPr>
                <a:xfrm>
                  <a:off x="1228652" y="4115597"/>
                  <a:ext cx="5707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340D208-2046-4F63-B312-F99EDE28DE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8652" y="4115597"/>
                  <a:ext cx="57073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4A84597-8742-4C1D-9791-6C0E4669BF82}"/>
                    </a:ext>
                  </a:extLst>
                </p:cNvPr>
                <p:cNvSpPr/>
                <p:nvPr/>
              </p:nvSpPr>
              <p:spPr>
                <a:xfrm>
                  <a:off x="2420745" y="4796135"/>
                  <a:ext cx="5707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B993C05-D3BF-4360-A4EE-23C3CAEB67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0745" y="4796135"/>
                  <a:ext cx="57073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03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Principal Strain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names: Maximum Normal Strain Criterion; St </a:t>
            </a:r>
            <a:r>
              <a:rPr lang="en-US" dirty="0" err="1"/>
              <a:t>Venant’s</a:t>
            </a:r>
            <a:r>
              <a:rPr lang="en-US" dirty="0"/>
              <a:t> criterion</a:t>
            </a:r>
          </a:p>
          <a:p>
            <a:r>
              <a:rPr lang="en-US" dirty="0"/>
              <a:t>Definition: Failure begins when maximum principal strain is equal to the tensile (or compressive) ultimate strain, </a:t>
            </a:r>
            <a:r>
              <a:rPr lang="en-US" dirty="0" err="1">
                <a:latin typeface="Symbol" panose="05050102010706020507" pitchFamily="18" charset="2"/>
              </a:rPr>
              <a:t>e</a:t>
            </a:r>
            <a:r>
              <a:rPr lang="en-US" i="1" baseline="-25000" dirty="0" err="1"/>
              <a:t>U</a:t>
            </a:r>
            <a:r>
              <a:rPr lang="en-US" dirty="0"/>
              <a:t> or yield strain, </a:t>
            </a:r>
            <a:r>
              <a:rPr lang="en-US" dirty="0" err="1">
                <a:latin typeface="Symbol" panose="05050102010706020507" pitchFamily="18" charset="2"/>
              </a:rPr>
              <a:t>e</a:t>
            </a:r>
            <a:r>
              <a:rPr lang="en-US" i="1" baseline="-25000" dirty="0" err="1"/>
              <a:t>Y</a:t>
            </a:r>
            <a:r>
              <a:rPr lang="en-US" i="1" dirty="0"/>
              <a:t> = Y/E.*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69658" y="3083212"/>
                <a:ext cx="430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58" y="3083212"/>
                <a:ext cx="430861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04800" y="6052457"/>
            <a:ext cx="110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err="1">
                <a:latin typeface="Symbol" panose="05050102010706020507" pitchFamily="18" charset="2"/>
              </a:rPr>
              <a:t>e</a:t>
            </a:r>
            <a:r>
              <a:rPr lang="en-US" i="1" baseline="-25000" dirty="0" err="1"/>
              <a:t>Y</a:t>
            </a:r>
            <a:r>
              <a:rPr lang="en-US" i="1" dirty="0"/>
              <a:t> = Y/E  </a:t>
            </a:r>
            <a:r>
              <a:rPr lang="en-US" dirty="0"/>
              <a:t>assumes yield is at end of linear elastic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1506" y="3876788"/>
                <a:ext cx="4912179" cy="496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06" y="3876788"/>
                <a:ext cx="4912179" cy="496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98250" y="3970513"/>
                <a:ext cx="12716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250" y="3970513"/>
                <a:ext cx="1271630" cy="369332"/>
              </a:xfrm>
              <a:prstGeom prst="rect">
                <a:avLst/>
              </a:prstGeom>
              <a:blipFill>
                <a:blip r:embed="rId4"/>
                <a:stretch>
                  <a:fillRect l="-5263" r="-4785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5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Principal Strain Criterion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77"/>
          <a:stretch/>
        </p:blipFill>
        <p:spPr>
          <a:xfrm>
            <a:off x="2885967" y="1325563"/>
            <a:ext cx="4728033" cy="3184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3143" y="5005018"/>
            <a:ext cx="1090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 performing for brittle materials. Does not predict ductile failure well.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94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4E943-E77C-48CF-B106-64992CE9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Mohr’s Theory</a:t>
            </a:r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15</a:t>
            </a:fld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65078" y="1217990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Designed for brittle materials with different properties in tension and compression, and includes response to shear stress as well as normal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Theory: material will fail if Mohr’s Circle associated with applied stresses does not fit within envelope formed by Mohr’s Circles associated with failure in uniaxial compression, uniaxial tension, and pure shear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43758" y="2796358"/>
            <a:ext cx="3700224" cy="44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3725" y="1325563"/>
            <a:ext cx="3178493" cy="2502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819" y="1674782"/>
            <a:ext cx="4733925" cy="22317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A9C63-B40B-4718-A9DC-9B17609C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Coulomb-Mohr Theory</a:t>
            </a:r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16</a:t>
            </a:fld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914401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Simplifies Mohr theory by building straight-line envelope based on tests to failure in compression and tension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32999" y="4041771"/>
                <a:ext cx="1663084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999" y="4041771"/>
                <a:ext cx="1663084" cy="6933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231659" y="423254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160819" y="4128896"/>
            <a:ext cx="762000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7DA00E-D78F-4DB8-AF0D-930E1FBDB048}"/>
                  </a:ext>
                </a:extLst>
              </p:cNvPr>
              <p:cNvSpPr txBox="1"/>
              <p:nvPr/>
            </p:nvSpPr>
            <p:spPr>
              <a:xfrm>
                <a:off x="4998150" y="4070514"/>
                <a:ext cx="1663084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7DA00E-D78F-4DB8-AF0D-930E1FBDB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50" y="4070514"/>
                <a:ext cx="1663084" cy="6933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6372EE-91EB-41F3-8D97-A90F69153EF6}"/>
                  </a:ext>
                </a:extLst>
              </p:cNvPr>
              <p:cNvSpPr txBox="1"/>
              <p:nvPr/>
            </p:nvSpPr>
            <p:spPr>
              <a:xfrm>
                <a:off x="609600" y="4841529"/>
                <a:ext cx="1066799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negative sign in equation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Note that the intermediate principal stress makes no contribution to failure in this theory (similar to theories previously discussed)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Criterion reduces to max principal stress theory in uniaxial loading or in plane stress cases where both non-zero stresses are either positive or negative (i.e. the above equation reduces to max principal stress theory)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6372EE-91EB-41F3-8D97-A90F6915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841529"/>
                <a:ext cx="10667999" cy="1938992"/>
              </a:xfrm>
              <a:prstGeom prst="rect">
                <a:avLst/>
              </a:prstGeom>
              <a:blipFill>
                <a:blip r:embed="rId9"/>
                <a:stretch>
                  <a:fillRect l="-514" t="-1572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3219" y="3982473"/>
            <a:ext cx="327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= tensile failure criterion</a:t>
            </a:r>
          </a:p>
          <a:p>
            <a:r>
              <a:rPr lang="en-US" dirty="0"/>
              <a:t>u’ = compression failure criterion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0684" y="4189344"/>
            <a:ext cx="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(If 2D)</a:t>
            </a:r>
          </a:p>
        </p:txBody>
      </p:sp>
    </p:spTree>
    <p:extLst>
      <p:ext uri="{BB962C8B-B14F-4D97-AF65-F5344CB8AC3E}">
        <p14:creationId xmlns:p14="http://schemas.microsoft.com/office/powerpoint/2010/main" val="41715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" grpId="0" animBg="1"/>
      <p:bldP spid="12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17</a:t>
            </a:fld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89682"/>
            <a:ext cx="9144000" cy="52786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2800" y="5421988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Note that the theory does not perform well for triaxial tension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9E387A2-2CC4-43BC-BDEA-5D049A6A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Coulomb-Mohr Theory</a:t>
            </a:r>
          </a:p>
        </p:txBody>
      </p:sp>
    </p:spTree>
    <p:extLst>
      <p:ext uri="{BB962C8B-B14F-4D97-AF65-F5344CB8AC3E}">
        <p14:creationId xmlns:p14="http://schemas.microsoft.com/office/powerpoint/2010/main" val="116756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6200"/>
            <a:ext cx="7620000" cy="6718117"/>
          </a:xfrm>
          <a:prstGeom prst="rect">
            <a:avLst/>
          </a:prstGeom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18</a:t>
            </a:fld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63671" y="6017796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794" y="355415"/>
            <a:ext cx="4114799" cy="92333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Coulomb-Mohr is conservative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 normal is “liberal”</a:t>
            </a:r>
          </a:p>
        </p:txBody>
      </p:sp>
    </p:spTree>
    <p:extLst>
      <p:ext uri="{BB962C8B-B14F-4D97-AF65-F5344CB8AC3E}">
        <p14:creationId xmlns:p14="http://schemas.microsoft.com/office/powerpoint/2010/main" val="33713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19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Example 1: Brittle Failure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914400"/>
                <a:ext cx="10972800" cy="199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Given an isotropic material (with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=14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=120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en-US" sz="2400" dirty="0"/>
                  <a:t>) experiencing a plane stress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=−18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en-US" sz="2400" dirty="0"/>
                  <a:t>, determine whether fracture is predicted and the value of the factor of safety using (a) the maximum principal stress theory, (b) maximum principal strain theory and (b) the Coulomb-Mohr theory.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10972800" cy="1997791"/>
              </a:xfrm>
              <a:prstGeom prst="rect">
                <a:avLst/>
              </a:prstGeom>
              <a:blipFill>
                <a:blip r:embed="rId3"/>
                <a:stretch>
                  <a:fillRect l="-722" t="-2134" b="-5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CDB10EA-2865-4E3B-B5D0-8ABD2C265664}"/>
              </a:ext>
            </a:extLst>
          </p:cNvPr>
          <p:cNvSpPr/>
          <p:nvPr/>
        </p:nvSpPr>
        <p:spPr>
          <a:xfrm>
            <a:off x="9084180" y="4054652"/>
            <a:ext cx="1228312" cy="1228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FE9369-3A8F-4444-82DD-B9B1B59DAA2B}"/>
              </a:ext>
            </a:extLst>
          </p:cNvPr>
          <p:cNvCxnSpPr>
            <a:cxnSpLocks/>
          </p:cNvCxnSpPr>
          <p:nvPr/>
        </p:nvCxnSpPr>
        <p:spPr>
          <a:xfrm flipH="1">
            <a:off x="9167184" y="5395822"/>
            <a:ext cx="106230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F8BCF4-A850-4F63-874E-8435A708404A}"/>
              </a:ext>
            </a:extLst>
          </p:cNvPr>
          <p:cNvCxnSpPr>
            <a:cxnSpLocks/>
          </p:cNvCxnSpPr>
          <p:nvPr/>
        </p:nvCxnSpPr>
        <p:spPr>
          <a:xfrm>
            <a:off x="9167184" y="3921529"/>
            <a:ext cx="106230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CE2890-2F6D-4E7F-93FD-A3481914938A}"/>
              </a:ext>
            </a:extLst>
          </p:cNvPr>
          <p:cNvCxnSpPr>
            <a:cxnSpLocks/>
          </p:cNvCxnSpPr>
          <p:nvPr/>
        </p:nvCxnSpPr>
        <p:spPr>
          <a:xfrm rot="5400000">
            <a:off x="9378295" y="3489960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2012EC-213B-49F6-BBE2-BF7B0A6FF3E6}"/>
              </a:ext>
            </a:extLst>
          </p:cNvPr>
          <p:cNvCxnSpPr>
            <a:cxnSpLocks/>
          </p:cNvCxnSpPr>
          <p:nvPr/>
        </p:nvCxnSpPr>
        <p:spPr>
          <a:xfrm rot="16200000">
            <a:off x="9378295" y="5806440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1E33D8-2D24-4B19-8820-CBE9EB0735F4}"/>
              </a:ext>
            </a:extLst>
          </p:cNvPr>
          <p:cNvCxnSpPr>
            <a:cxnSpLocks/>
          </p:cNvCxnSpPr>
          <p:nvPr/>
        </p:nvCxnSpPr>
        <p:spPr>
          <a:xfrm rot="16200000">
            <a:off x="9935545" y="4668807"/>
            <a:ext cx="106230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F4FA88-0D3E-4532-9ADA-8454A839EADC}"/>
              </a:ext>
            </a:extLst>
          </p:cNvPr>
          <p:cNvCxnSpPr>
            <a:cxnSpLocks/>
          </p:cNvCxnSpPr>
          <p:nvPr/>
        </p:nvCxnSpPr>
        <p:spPr>
          <a:xfrm rot="5400000">
            <a:off x="8384249" y="4668807"/>
            <a:ext cx="106230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1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Define Failure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u="sng" dirty="0"/>
              <a:t>Failure</a:t>
            </a:r>
            <a:r>
              <a:rPr lang="en-US" dirty="0"/>
              <a:t>: When an object (or design) ceases to perform the function for which it was designed. </a:t>
            </a:r>
          </a:p>
          <a:p>
            <a:r>
              <a:rPr lang="en-US" dirty="0"/>
              <a:t>Modes of Failure: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7E595-256C-4CE3-95CE-E059E79083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42" name="Picture 2" descr="Image result for excessive defl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4" y="2914054"/>
            <a:ext cx="3386500" cy="224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0744" y="5162316"/>
            <a:ext cx="284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Excessive elastic </a:t>
            </a:r>
            <a:br>
              <a:rPr lang="en-US" dirty="0"/>
            </a:br>
            <a:r>
              <a:rPr lang="en-US" dirty="0"/>
              <a:t>deformation</a:t>
            </a:r>
          </a:p>
        </p:txBody>
      </p:sp>
      <p:pic>
        <p:nvPicPr>
          <p:cNvPr id="10244" name="Picture 4" descr="Image result for yield fail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17" y="3907559"/>
            <a:ext cx="4022691" cy="22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06875" y="6124225"/>
            <a:ext cx="330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Permanent deformation</a:t>
            </a:r>
          </a:p>
        </p:txBody>
      </p:sp>
      <p:pic>
        <p:nvPicPr>
          <p:cNvPr id="10246" name="Picture 6" descr="Image result for skull fra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87" y="2914054"/>
            <a:ext cx="2587125" cy="225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67283" y="5101721"/>
            <a:ext cx="330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Fracture</a:t>
            </a:r>
          </a:p>
        </p:txBody>
      </p:sp>
      <p:pic>
        <p:nvPicPr>
          <p:cNvPr id="10248" name="Picture 8" descr="Image result for buckl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12" y="3911102"/>
            <a:ext cx="3107552" cy="22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810471" y="6124225"/>
            <a:ext cx="330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Instability</a:t>
            </a:r>
          </a:p>
        </p:txBody>
      </p:sp>
    </p:spTree>
    <p:extLst>
      <p:ext uri="{BB962C8B-B14F-4D97-AF65-F5344CB8AC3E}">
        <p14:creationId xmlns:p14="http://schemas.microsoft.com/office/powerpoint/2010/main" val="368658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Shear Stress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8430"/>
                <a:ext cx="10515600" cy="47810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Other names: </a:t>
                </a:r>
                <a:r>
                  <a:rPr lang="en-US" dirty="0" err="1"/>
                  <a:t>Tresca</a:t>
                </a:r>
                <a:r>
                  <a:rPr lang="en-US" dirty="0"/>
                  <a:t> Criterion</a:t>
                </a:r>
              </a:p>
              <a:p>
                <a:r>
                  <a:rPr lang="en-US" dirty="0"/>
                  <a:t>Definition: Yielding begins when maximum shear stress at a point equals the maximum shear stress at yield (in uniaxial tension)</a:t>
                </a:r>
              </a:p>
              <a:p>
                <a:endParaRPr lang="en-US" sz="1900" dirty="0"/>
              </a:p>
              <a:p>
                <a:pPr marL="742950" lvl="1" indent="-285750"/>
                <a:r>
                  <a:rPr lang="en-US" sz="2600" dirty="0">
                    <a:ea typeface="Cambria Math" panose="02040503050406030204" pitchFamily="18" charset="0"/>
                  </a:rPr>
                  <a:t>from Mohr’s Circle: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	</a:t>
                </a:r>
                <a:endParaRPr lang="en-US" sz="2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742950" lvl="1" indent="-285750"/>
                <a:endParaRPr lang="en-US" sz="2600" dirty="0"/>
              </a:p>
              <a:p>
                <a:pPr marL="742950" lvl="1" indent="-285750"/>
                <a:r>
                  <a:rPr lang="en-US" sz="2600" dirty="0"/>
                  <a:t>so expect yielding when: </a:t>
                </a:r>
              </a:p>
              <a:p>
                <a:pPr marL="457200" lvl="1" indent="0">
                  <a:buNone/>
                </a:pPr>
                <a:r>
                  <a:rPr lang="en-US" sz="2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   OR  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Reasonably accurate for most ductile metals</a:t>
                </a:r>
              </a:p>
              <a:p>
                <a:r>
                  <a:rPr lang="en-US" dirty="0"/>
                  <a:t>Conservative in cases of pure shear</a:t>
                </a:r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8430"/>
                <a:ext cx="10515600" cy="4781016"/>
              </a:xfrm>
              <a:blipFill>
                <a:blip r:embed="rId2"/>
                <a:stretch>
                  <a:fillRect l="-1043" t="-2934" b="-3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18729" y="2904565"/>
                <a:ext cx="4773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≈0.6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729" y="2904565"/>
                <a:ext cx="4773706" cy="461665"/>
              </a:xfrm>
              <a:prstGeom prst="rect">
                <a:avLst/>
              </a:prstGeom>
              <a:blipFill>
                <a:blip r:embed="rId3"/>
                <a:stretch>
                  <a:fillRect l="-204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0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21</a:t>
            </a:fld>
            <a:endParaRPr lang="en-US" sz="1400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45195" y="1002840"/>
            <a:ext cx="2567008" cy="21526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55220" y="1532640"/>
            <a:ext cx="2984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Yield envelope</a:t>
            </a:r>
          </a:p>
          <a:p>
            <a:pPr algn="ctr"/>
            <a:r>
              <a:rPr lang="en-US" sz="2000" dirty="0"/>
              <a:t>(</a:t>
            </a:r>
            <a:r>
              <a:rPr lang="en-US" sz="2000" u="sng" dirty="0"/>
              <a:t>plane stress</a:t>
            </a:r>
            <a:r>
              <a:rPr lang="en-US" sz="2000" dirty="0"/>
              <a:t>)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940084" y="1693971"/>
            <a:ext cx="685800" cy="3218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 result for tresca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24" y="3155490"/>
            <a:ext cx="6652576" cy="322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8230" y="293953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3D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201" y="6467810"/>
            <a:ext cx="7520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Note that criterion predicts no contribution of hydrostatic stress to failure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83427" y="3396844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Wikipedia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E8D1D-D30D-4498-8EE2-4B0A27A1FF05}"/>
              </a:ext>
            </a:extLst>
          </p:cNvPr>
          <p:cNvCxnSpPr/>
          <p:nvPr/>
        </p:nvCxnSpPr>
        <p:spPr>
          <a:xfrm>
            <a:off x="5589126" y="1536408"/>
            <a:ext cx="1219200" cy="12192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D8675-52C6-484E-A35F-A920408E5980}"/>
              </a:ext>
            </a:extLst>
          </p:cNvPr>
          <p:cNvSpPr txBox="1"/>
          <p:nvPr/>
        </p:nvSpPr>
        <p:spPr>
          <a:xfrm>
            <a:off x="6702892" y="265676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pure shear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Maximum Shear Stress Criterion</a:t>
            </a:r>
          </a:p>
        </p:txBody>
      </p:sp>
    </p:spTree>
    <p:extLst>
      <p:ext uri="{BB962C8B-B14F-4D97-AF65-F5344CB8AC3E}">
        <p14:creationId xmlns:p14="http://schemas.microsoft.com/office/powerpoint/2010/main" val="111604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Energy Density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names: none</a:t>
            </a:r>
          </a:p>
          <a:p>
            <a:r>
              <a:rPr lang="en-US" dirty="0"/>
              <a:t>Definition: Yielding begins when strain energy density at a point equals the strain energy density at yielding due to uniaxial tension or compression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Assumes isotropic material and proportional limit = elastic limit</a:t>
            </a:r>
          </a:p>
          <a:p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8130" y="3653357"/>
                <a:ext cx="8074070" cy="501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130" y="3653357"/>
                <a:ext cx="8074070" cy="50161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26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Energy Density Criterion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15" y="1530302"/>
            <a:ext cx="3948108" cy="3866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16B93-0E7B-4702-96F5-426938DC6E49}"/>
              </a:ext>
            </a:extLst>
          </p:cNvPr>
          <p:cNvSpPr txBox="1"/>
          <p:nvPr/>
        </p:nvSpPr>
        <p:spPr>
          <a:xfrm>
            <a:off x="838200" y="5601140"/>
            <a:ext cx="103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Elliptical shape depends on Poisson’s ratio. When v = 0, shape is a circle/sphere with radius of Y</a:t>
            </a:r>
          </a:p>
        </p:txBody>
      </p:sp>
    </p:spTree>
    <p:extLst>
      <p:ext uri="{BB962C8B-B14F-4D97-AF65-F5344CB8AC3E}">
        <p14:creationId xmlns:p14="http://schemas.microsoft.com/office/powerpoint/2010/main" val="2726152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Distortional Energy Density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8430"/>
            <a:ext cx="10515600" cy="4781016"/>
          </a:xfrm>
        </p:spPr>
        <p:txBody>
          <a:bodyPr>
            <a:normAutofit/>
          </a:bodyPr>
          <a:lstStyle/>
          <a:p>
            <a:r>
              <a:rPr lang="en-US" dirty="0"/>
              <a:t>Other names: von Mises Criterion, Octahedral Shear Stress Criterion; Maximum Distortional Energy Criterion</a:t>
            </a:r>
          </a:p>
          <a:p>
            <a:r>
              <a:rPr lang="en-US" dirty="0"/>
              <a:t>Definition: Yielding begins when distortional strain energy density at a point equals the distortional strain energy density at yielding due to uniaxial tension.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FAD9C3-7F1B-4A64-9418-BBC984BE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99" y="5343092"/>
            <a:ext cx="1287676" cy="789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E9429F-D711-40B8-B460-997B4AA4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622" y="5305759"/>
            <a:ext cx="2539519" cy="790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6B0B2-0697-4BA3-B75F-88A6818D5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443" y="5268938"/>
            <a:ext cx="1484713" cy="929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3E520F-EB60-46B8-8C8E-316774D08278}"/>
              </a:ext>
            </a:extLst>
          </p:cNvPr>
          <p:cNvSpPr txBox="1"/>
          <p:nvPr/>
        </p:nvSpPr>
        <p:spPr>
          <a:xfrm>
            <a:off x="5711030" y="5492693"/>
            <a:ext cx="51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C0AAB-0D8A-4355-9EBC-8AD06E685F51}"/>
              </a:ext>
            </a:extLst>
          </p:cNvPr>
          <p:cNvSpPr txBox="1"/>
          <p:nvPr/>
        </p:nvSpPr>
        <p:spPr>
          <a:xfrm>
            <a:off x="7300200" y="5469974"/>
            <a:ext cx="51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+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8B4CE0-2DA0-4677-87A0-90F7CC247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265" y="3189868"/>
            <a:ext cx="6531146" cy="20790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9412B-1033-463B-8E5E-8B6DB6D81573}"/>
              </a:ext>
            </a:extLst>
          </p:cNvPr>
          <p:cNvSpPr txBox="1"/>
          <p:nvPr/>
        </p:nvSpPr>
        <p:spPr>
          <a:xfrm>
            <a:off x="3882230" y="619628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total stress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315FD-1CF8-43CC-A355-F722FAF9185B}"/>
              </a:ext>
            </a:extLst>
          </p:cNvPr>
          <p:cNvSpPr txBox="1"/>
          <p:nvPr/>
        </p:nvSpPr>
        <p:spPr>
          <a:xfrm>
            <a:off x="5595937" y="6196280"/>
            <a:ext cx="23621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dilatational stress</a:t>
            </a:r>
          </a:p>
          <a:p>
            <a:pPr algn="ctr"/>
            <a:r>
              <a:rPr lang="en-US" sz="1400" dirty="0"/>
              <a:t>(max shear stress is zero!)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E5B97-EAB4-4D58-BDCB-8DA471157AEA}"/>
              </a:ext>
            </a:extLst>
          </p:cNvPr>
          <p:cNvSpPr txBox="1"/>
          <p:nvPr/>
        </p:nvSpPr>
        <p:spPr>
          <a:xfrm>
            <a:off x="7752622" y="6150114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deviatoric</a:t>
            </a:r>
            <a:r>
              <a:rPr lang="en-US" sz="2000" dirty="0"/>
              <a:t> (or distortional or deviator) stress</a:t>
            </a:r>
          </a:p>
        </p:txBody>
      </p:sp>
    </p:spTree>
    <p:extLst>
      <p:ext uri="{BB962C8B-B14F-4D97-AF65-F5344CB8AC3E}">
        <p14:creationId xmlns:p14="http://schemas.microsoft.com/office/powerpoint/2010/main" val="43423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Distortional Energy Density Criterion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87B36-8EC9-4CA8-95CD-E369E9B3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56" y="1924006"/>
            <a:ext cx="9484287" cy="1049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955D6A-3966-4A7F-A183-51550A9B5A94}"/>
              </a:ext>
            </a:extLst>
          </p:cNvPr>
          <p:cNvSpPr txBox="1"/>
          <p:nvPr/>
        </p:nvSpPr>
        <p:spPr>
          <a:xfrm>
            <a:off x="838200" y="1146947"/>
            <a:ext cx="1027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Strain energy can be broken up into volumetric and deviatoric strain energies (similar to the stress state):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B447E0-4396-4F41-B845-3B5C6918A709}"/>
              </a:ext>
            </a:extLst>
          </p:cNvPr>
          <p:cNvSpPr txBox="1"/>
          <p:nvPr/>
        </p:nvSpPr>
        <p:spPr>
          <a:xfrm>
            <a:off x="609600" y="3140131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Dilatational (or volumetric) strain energy density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Distortional strain energy density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D55040-EE19-40CA-88F3-59F9BC61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23" y="3714750"/>
            <a:ext cx="5495925" cy="733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BB54DA-7A90-4011-8D32-E30130840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4755965"/>
            <a:ext cx="1771650" cy="800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DBD735-97F9-4CBC-B598-D32A9A564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7404" y="5841246"/>
            <a:ext cx="7867591" cy="4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60C63CD3-FC88-4DA7-A44C-40D2BC9E3E9B}"/>
              </a:ext>
            </a:extLst>
          </p:cNvPr>
          <p:cNvSpPr/>
          <p:nvPr/>
        </p:nvSpPr>
        <p:spPr>
          <a:xfrm rot="5400000">
            <a:off x="8462553" y="744896"/>
            <a:ext cx="640080" cy="27074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26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Example 2: Distortional Strain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914400"/>
                <a:ext cx="10972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/>
                  <a:t>An isotropic, </a:t>
                </a:r>
                <a:r>
                  <a:rPr lang="en-US" sz="2400" dirty="0"/>
                  <a:t>prismatic bar is loaded in uniaxial tension. 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10972800" cy="830997"/>
              </a:xfrm>
              <a:prstGeom prst="rect">
                <a:avLst/>
              </a:prstGeom>
              <a:blipFill>
                <a:blip r:embed="rId3"/>
                <a:stretch>
                  <a:fillRect l="-72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404B36-297F-464D-9304-96793F387A02}"/>
              </a:ext>
            </a:extLst>
          </p:cNvPr>
          <p:cNvCxnSpPr>
            <a:cxnSpLocks/>
          </p:cNvCxnSpPr>
          <p:nvPr/>
        </p:nvCxnSpPr>
        <p:spPr>
          <a:xfrm>
            <a:off x="10069286" y="2089776"/>
            <a:ext cx="736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F60D2A-F920-4A34-A8ED-3964FAC3C4A2}"/>
              </a:ext>
            </a:extLst>
          </p:cNvPr>
          <p:cNvCxnSpPr>
            <a:cxnSpLocks/>
          </p:cNvCxnSpPr>
          <p:nvPr/>
        </p:nvCxnSpPr>
        <p:spPr>
          <a:xfrm flipH="1">
            <a:off x="6692263" y="2098625"/>
            <a:ext cx="736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0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38780A-6C33-42B1-8205-8947A7197C7C}"/>
              </a:ext>
            </a:extLst>
          </p:cNvPr>
          <p:cNvSpPr/>
          <p:nvPr/>
        </p:nvSpPr>
        <p:spPr>
          <a:xfrm>
            <a:off x="934022" y="4796287"/>
            <a:ext cx="10179170" cy="1577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Distortional Energy Density Criterion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41911" y="5656259"/>
                <a:ext cx="9439122" cy="497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𝑥𝑧</m:t>
                            </m:r>
                          </m:sub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11" y="5656259"/>
                <a:ext cx="9439122" cy="4978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7955D6A-3966-4A7F-A183-51550A9B5A94}"/>
              </a:ext>
            </a:extLst>
          </p:cNvPr>
          <p:cNvSpPr txBox="1"/>
          <p:nvPr/>
        </p:nvSpPr>
        <p:spPr>
          <a:xfrm>
            <a:off x="838200" y="1146947"/>
            <a:ext cx="1027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Distortional Strain Energy Density: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78FF8-4485-4C71-B7A3-53F6A62F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7" y="1085944"/>
            <a:ext cx="177165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BA1B92-B419-4012-A04E-88FBBC59E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1900" y="1958624"/>
            <a:ext cx="7867591" cy="43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7D5115-9B1B-4F8E-BC96-E4B212EB4F8B}"/>
              </a:ext>
            </a:extLst>
          </p:cNvPr>
          <p:cNvSpPr txBox="1"/>
          <p:nvPr/>
        </p:nvSpPr>
        <p:spPr>
          <a:xfrm>
            <a:off x="422693" y="2551610"/>
            <a:ext cx="587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Converting to principal stress (shear =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BE8B1C-B0AD-4482-BE56-206F96C310A1}"/>
                  </a:ext>
                </a:extLst>
              </p:cNvPr>
              <p:cNvSpPr txBox="1"/>
              <p:nvPr/>
            </p:nvSpPr>
            <p:spPr>
              <a:xfrm>
                <a:off x="3058439" y="3066769"/>
                <a:ext cx="6304483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𝑜𝑐𝑡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BE8B1C-B0AD-4482-BE56-206F96C31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39" y="3066769"/>
                <a:ext cx="6304483" cy="6939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1A881-861D-4D1A-A3F7-B27390ACA0FA}"/>
                  </a:ext>
                </a:extLst>
              </p:cNvPr>
              <p:cNvSpPr txBox="1"/>
              <p:nvPr/>
            </p:nvSpPr>
            <p:spPr>
              <a:xfrm>
                <a:off x="2551776" y="3894431"/>
                <a:ext cx="6847837" cy="778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1A881-861D-4D1A-A3F7-B27390AC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776" y="3894431"/>
                <a:ext cx="6847837" cy="7782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FB8B6-1FCD-4BA1-ACE7-0C93AAEA293E}"/>
                  </a:ext>
                </a:extLst>
              </p:cNvPr>
              <p:cNvSpPr txBox="1"/>
              <p:nvPr/>
            </p:nvSpPr>
            <p:spPr>
              <a:xfrm>
                <a:off x="2558465" y="4923285"/>
                <a:ext cx="6384568" cy="374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≥2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FB8B6-1FCD-4BA1-ACE7-0C93AAEA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65" y="4923285"/>
                <a:ext cx="6384568" cy="374590"/>
              </a:xfrm>
              <a:prstGeom prst="rect">
                <a:avLst/>
              </a:prstGeom>
              <a:blipFill>
                <a:blip r:embed="rId8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50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3" grpId="0"/>
      <p:bldP spid="12" grpId="0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28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Maximum Distortion Energy Theory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78692" y="1022798"/>
            <a:ext cx="255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3D failure surface</a:t>
            </a:r>
          </a:p>
        </p:txBody>
      </p:sp>
      <p:pic>
        <p:nvPicPr>
          <p:cNvPr id="10242" name="Picture 2" descr="https://upload.wikimedia.org/wikipedia/commons/thumb/c/cc/Yield_surfaces.svg/400px-Yield_surfac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02" y="1770236"/>
            <a:ext cx="5276492" cy="430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692770" y="6171684"/>
            <a:ext cx="5986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Again, no contribution of hydrostatic stress to failure</a:t>
            </a:r>
          </a:p>
        </p:txBody>
      </p:sp>
      <p:pic>
        <p:nvPicPr>
          <p:cNvPr id="1026" name="Picture 2" descr="Failure Criteria for Ductile Materials">
            <a:extLst>
              <a:ext uri="{FF2B5EF4-FFF2-40B4-BE49-F238E27FC236}">
                <a16:creationId xmlns:a16="http://schemas.microsoft.com/office/drawing/2014/main" id="{A58E5E70-D4CF-43E9-B674-D284F56C5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99" y="1698940"/>
            <a:ext cx="4566994" cy="27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DBE58-3589-4EFC-88C4-74C3C367DE73}"/>
              </a:ext>
            </a:extLst>
          </p:cNvPr>
          <p:cNvSpPr txBox="1"/>
          <p:nvPr/>
        </p:nvSpPr>
        <p:spPr>
          <a:xfrm>
            <a:off x="1766976" y="975123"/>
            <a:ext cx="2761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2D failure envelope</a:t>
            </a:r>
          </a:p>
        </p:txBody>
      </p:sp>
    </p:spTree>
    <p:extLst>
      <p:ext uri="{BB962C8B-B14F-4D97-AF65-F5344CB8AC3E}">
        <p14:creationId xmlns:p14="http://schemas.microsoft.com/office/powerpoint/2010/main" val="57753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Distortional Energy Cont.*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Octahedral shear-stress criterion</a:t>
                </a:r>
              </a:p>
              <a:p>
                <a:pPr lvl="1"/>
                <a:r>
                  <a:rPr lang="en-US" dirty="0"/>
                  <a:t>Predicts failure by yielding when the octahedral shearing stress at a point achieves a particular value.  This value is determined by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𝑜𝑐𝑡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𝑦𝑝</m:t>
                        </m:r>
                      </m:sub>
                    </m:sSub>
                  </m:oMath>
                </a14:m>
                <a:r>
                  <a:rPr lang="en-US" dirty="0"/>
                  <a:t> in a simple tension test.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Octahedral shearing stress theory enables us to apply the distortion energy while dealing with stress rather than energy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3014" y="4665129"/>
                <a:ext cx="6416221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014" y="4665129"/>
                <a:ext cx="6416221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298972E-E6C1-44C6-9DA8-61C409C1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616325"/>
            <a:ext cx="3810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3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influences failure?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38430"/>
            <a:ext cx="10515600" cy="48337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 of failure depends on:</a:t>
            </a:r>
          </a:p>
          <a:p>
            <a:pPr lvl="1"/>
            <a:r>
              <a:rPr lang="en-US" dirty="0"/>
              <a:t>Type of material</a:t>
            </a:r>
          </a:p>
          <a:p>
            <a:pPr lvl="1"/>
            <a:r>
              <a:rPr lang="en-US" dirty="0"/>
              <a:t>Manner of loading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Rate</a:t>
            </a:r>
          </a:p>
          <a:p>
            <a:pPr lvl="1"/>
            <a:r>
              <a:rPr lang="en-US" dirty="0"/>
              <a:t>History of loading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Temperature</a:t>
            </a:r>
          </a:p>
          <a:p>
            <a:pPr lvl="2"/>
            <a:r>
              <a:rPr lang="en-US" dirty="0"/>
              <a:t>Humidity</a:t>
            </a:r>
          </a:p>
          <a:p>
            <a:pPr lvl="1"/>
            <a:endParaRPr lang="en-US" dirty="0"/>
          </a:p>
          <a:p>
            <a:r>
              <a:rPr lang="en-US" dirty="0"/>
              <a:t>Failure criteria must consider these effects</a:t>
            </a:r>
          </a:p>
          <a:p>
            <a:pPr lvl="1"/>
            <a:r>
              <a:rPr lang="en-US" dirty="0"/>
              <a:t>Most failure criteria account for type of material and manner of loading</a:t>
            </a:r>
          </a:p>
          <a:p>
            <a:pPr lvl="1"/>
            <a:r>
              <a:rPr lang="en-US" dirty="0"/>
              <a:t>Modifications to these criteria, may incorporate environment (temperature, humidity) and previous loading (fatigue).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7E595-256C-4CE3-95CE-E059E79083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170" name="Picture 2" descr="Image result for stress strain curve duct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46" y="1154280"/>
            <a:ext cx="4801964" cy="34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11353" y="889905"/>
            <a:ext cx="32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Aluminum 1050</a:t>
            </a:r>
          </a:p>
        </p:txBody>
      </p:sp>
    </p:spTree>
    <p:extLst>
      <p:ext uri="{BB962C8B-B14F-4D97-AF65-F5344CB8AC3E}">
        <p14:creationId xmlns:p14="http://schemas.microsoft.com/office/powerpoint/2010/main" val="78922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30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Empirical Comparison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45390"/>
            <a:ext cx="6858000" cy="59562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86800" y="6483351"/>
            <a:ext cx="91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Dowling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2805439"/>
            <a:ext cx="3352800" cy="92333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Tresca</a:t>
            </a:r>
            <a:r>
              <a:rPr lang="en-US" dirty="0"/>
              <a:t> is conservative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Von Mises is accurate</a:t>
            </a:r>
          </a:p>
        </p:txBody>
      </p:sp>
    </p:spTree>
    <p:extLst>
      <p:ext uri="{BB962C8B-B14F-4D97-AF65-F5344CB8AC3E}">
        <p14:creationId xmlns:p14="http://schemas.microsoft.com/office/powerpoint/2010/main" val="25383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31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Example 3: Ductile Failure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914400"/>
                <a:ext cx="10972800" cy="1968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circular shaft of tensile strength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=350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subjected to a combined state of loading defined by bending moment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=8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torque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=24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 Calculate the required shaft diameter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in order to achieve a factor of safety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. Apply (a) the maximum shearing stress theory and (b) the maximum distortion energy theory.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10972800" cy="1968168"/>
              </a:xfrm>
              <a:prstGeom prst="rect">
                <a:avLst/>
              </a:prstGeom>
              <a:blipFill>
                <a:blip r:embed="rId3"/>
                <a:stretch>
                  <a:fillRect l="-722" t="-2167" r="-1444" b="-6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925" y="2877566"/>
            <a:ext cx="4735875" cy="1330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8800" y="3352800"/>
                <a:ext cx="7543800" cy="1655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Recall: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Max shear stress theory: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Max distortion energy theory: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352800"/>
                <a:ext cx="7543800" cy="1655390"/>
              </a:xfrm>
              <a:prstGeom prst="rect">
                <a:avLst/>
              </a:prstGeom>
              <a:blipFill>
                <a:blip r:embed="rId5"/>
                <a:stretch>
                  <a:fillRect l="-808" t="-1471" b="-5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196" y="5201456"/>
            <a:ext cx="8101775" cy="4869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395" y="5795849"/>
            <a:ext cx="5626608" cy="4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32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Anisotropic Material Failure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123836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that the failure theories we’ve discussed assume 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Anisotropic material failure is more complex and requires different theory that is outside the scope of this course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252" y="2455689"/>
            <a:ext cx="6822695" cy="3607300"/>
          </a:xfrm>
          <a:prstGeom prst="rect">
            <a:avLst/>
          </a:prstGeom>
        </p:spPr>
      </p:pic>
      <p:pic>
        <p:nvPicPr>
          <p:cNvPr id="1026" name="Picture 2" descr="Lecture No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5" y="2455689"/>
            <a:ext cx="2267484" cy="302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 the case of a tensile failure, the failure profile is cup and cone  shaped. What is the shape of the compression failure? - Quor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83"/>
          <a:stretch/>
        </p:blipFill>
        <p:spPr bwMode="auto">
          <a:xfrm>
            <a:off x="2068186" y="3775418"/>
            <a:ext cx="3131066" cy="27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99290" y="6062989"/>
            <a:ext cx="299103" cy="29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closed thin-wall tube has a mean radius of 40.0 mm and wall thickness of 4.0 mm. It is subjected to an internal pressure of 11.0 </a:t>
            </a:r>
            <a:r>
              <a:rPr lang="en-US" dirty="0" err="1"/>
              <a:t>MPa</a:t>
            </a:r>
            <a:r>
              <a:rPr lang="en-US" dirty="0"/>
              <a:t>. The axis of the tube lies along the z axis. In addition to internal pressure, the tube is subjected to an axial load P=80.0 </a:t>
            </a:r>
            <a:r>
              <a:rPr lang="en-US" dirty="0" err="1"/>
              <a:t>kN</a:t>
            </a:r>
            <a:r>
              <a:rPr lang="en-US" dirty="0"/>
              <a:t>, bending moments </a:t>
            </a:r>
            <a:r>
              <a:rPr lang="en-US" dirty="0" err="1"/>
              <a:t>Mx</a:t>
            </a:r>
            <a:r>
              <a:rPr lang="en-US" dirty="0"/>
              <a:t> = 660Nm and My = 480Nm and torque T = 3.6 </a:t>
            </a:r>
            <a:r>
              <a:rPr lang="en-US" dirty="0" err="1"/>
              <a:t>kNm</a:t>
            </a:r>
            <a:r>
              <a:rPr lang="en-US" dirty="0"/>
              <a:t>. If yielding is impending in the tube, determine the yield stress Y of the material based on the </a:t>
            </a:r>
            <a:r>
              <a:rPr lang="en-US" b="1" dirty="0"/>
              <a:t>maximum shear-stress</a:t>
            </a:r>
            <a:r>
              <a:rPr lang="en-US" dirty="0"/>
              <a:t> criterion of failure.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101449" y="4013704"/>
            <a:ext cx="7577543" cy="2716286"/>
            <a:chOff x="2101449" y="4013704"/>
            <a:chExt cx="7577543" cy="2716286"/>
          </a:xfrm>
        </p:grpSpPr>
        <p:sp>
          <p:nvSpPr>
            <p:cNvPr id="6" name="Oval 5"/>
            <p:cNvSpPr/>
            <p:nvPr/>
          </p:nvSpPr>
          <p:spPr>
            <a:xfrm>
              <a:off x="2799899" y="4498328"/>
              <a:ext cx="953402" cy="18027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15241" y="4498328"/>
              <a:ext cx="3991291" cy="18027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838499" y="4498328"/>
              <a:ext cx="953402" cy="180279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5" idx="7"/>
            </p:cNvCxnSpPr>
            <p:nvPr/>
          </p:nvCxnSpPr>
          <p:spPr>
            <a:xfrm flipV="1">
              <a:off x="7315200" y="4762342"/>
              <a:ext cx="337079" cy="6373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7397911" y="4330377"/>
              <a:ext cx="100870" cy="1679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372280" y="4013704"/>
                  <a:ext cx="12820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2280" y="4013704"/>
                  <a:ext cx="128201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44927" y="4498328"/>
                  <a:ext cx="14644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=40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927" y="4498328"/>
                  <a:ext cx="146440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276619" y="4756944"/>
                  <a:ext cx="1694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=11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MPa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619" y="4756944"/>
                  <a:ext cx="169462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/>
            <p:cNvGrpSpPr/>
            <p:nvPr/>
          </p:nvGrpSpPr>
          <p:grpSpPr>
            <a:xfrm>
              <a:off x="5372833" y="4484015"/>
              <a:ext cx="1159295" cy="1146160"/>
              <a:chOff x="10376587" y="4395969"/>
              <a:chExt cx="1159295" cy="114616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10545810" y="4779614"/>
                <a:ext cx="0" cy="5784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10562862" y="4836577"/>
                <a:ext cx="554484" cy="5233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10545810" y="5357463"/>
                <a:ext cx="709262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1171718" y="5172797"/>
                    <a:ext cx="3641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71718" y="5172797"/>
                    <a:ext cx="36416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1035326" y="4571179"/>
                    <a:ext cx="3641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5326" y="4571179"/>
                    <a:ext cx="36416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376587" y="4395969"/>
                    <a:ext cx="3641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6587" y="4395969"/>
                    <a:ext cx="36416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Straight Arrow Connector 23"/>
            <p:cNvCxnSpPr/>
            <p:nvPr/>
          </p:nvCxnSpPr>
          <p:spPr>
            <a:xfrm flipV="1">
              <a:off x="7311843" y="5386917"/>
              <a:ext cx="1035084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214589" y="5215061"/>
                  <a:ext cx="14644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=80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589" y="5215061"/>
                  <a:ext cx="146440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flipH="1">
              <a:off x="2101449" y="5387484"/>
              <a:ext cx="691685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/>
            <p:cNvSpPr/>
            <p:nvPr/>
          </p:nvSpPr>
          <p:spPr>
            <a:xfrm>
              <a:off x="6933841" y="4998864"/>
              <a:ext cx="731520" cy="731520"/>
            </a:xfrm>
            <a:prstGeom prst="arc">
              <a:avLst>
                <a:gd name="adj1" fmla="val 14632537"/>
                <a:gd name="adj2" fmla="val 5571917"/>
              </a:avLst>
            </a:prstGeom>
            <a:ln w="76200">
              <a:solidFill>
                <a:schemeClr val="tx1"/>
              </a:solidFill>
              <a:head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5077941" y="5056827"/>
              <a:ext cx="685800" cy="685800"/>
            </a:xfrm>
            <a:prstGeom prst="arc">
              <a:avLst>
                <a:gd name="adj1" fmla="val 14632537"/>
                <a:gd name="adj2" fmla="val 6470616"/>
              </a:avLst>
            </a:prstGeom>
            <a:ln w="76200">
              <a:solidFill>
                <a:schemeClr val="tx1"/>
              </a:solidFill>
              <a:headEnd type="triangle" w="sm" len="med"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665361" y="5677159"/>
                  <a:ext cx="1778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=660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5361" y="5677159"/>
                  <a:ext cx="17788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4531407" y="5573777"/>
                  <a:ext cx="1778867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=480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1407" y="5573777"/>
                  <a:ext cx="177886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/>
            <p:cNvSpPr/>
            <p:nvPr/>
          </p:nvSpPr>
          <p:spPr>
            <a:xfrm rot="10800000">
              <a:off x="6279097" y="4498328"/>
              <a:ext cx="1828800" cy="1828800"/>
            </a:xfrm>
            <a:prstGeom prst="arc">
              <a:avLst>
                <a:gd name="adj1" fmla="val 14632537"/>
                <a:gd name="adj2" fmla="val 5571917"/>
              </a:avLst>
            </a:prstGeom>
            <a:ln w="76200">
              <a:solidFill>
                <a:schemeClr val="tx1"/>
              </a:solidFill>
              <a:headEnd type="triangle" w="sm" len="med"/>
            </a:ln>
            <a:scene3d>
              <a:camera prst="orthographicFront">
                <a:rot lat="0" lon="36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297791" y="6360658"/>
                  <a:ext cx="1778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=3.6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𝑘𝑁𝑚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791" y="6360658"/>
                  <a:ext cx="1778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0753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–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05" b="45024"/>
          <a:stretch/>
        </p:blipFill>
        <p:spPr>
          <a:xfrm>
            <a:off x="580727" y="1404878"/>
            <a:ext cx="3362682" cy="1698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3" t="21810" b="45024"/>
          <a:stretch/>
        </p:blipFill>
        <p:spPr>
          <a:xfrm>
            <a:off x="733455" y="3348812"/>
            <a:ext cx="2781300" cy="1134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49970" y="1230923"/>
            <a:ext cx="7447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beams in the design to the right are elastic-perfectly plastic (E=200 GPa) and have a cross-sectional area of 100 mm</a:t>
            </a:r>
            <a:r>
              <a:rPr lang="en-US" baseline="30000" dirty="0"/>
              <a:t>2</a:t>
            </a:r>
            <a:r>
              <a:rPr lang="en-US" dirty="0"/>
              <a:t>. Rods CD, FG, and HJ have a yield stress of Y</a:t>
            </a:r>
            <a:r>
              <a:rPr lang="en-US" baseline="-25000" dirty="0"/>
              <a:t>1</a:t>
            </a:r>
            <a:r>
              <a:rPr lang="en-US" dirty="0"/>
              <a:t>=500 MPa. Rods MN and RS have a yield stress of Y</a:t>
            </a:r>
            <a:r>
              <a:rPr lang="en-US" baseline="-25000" dirty="0"/>
              <a:t>2</a:t>
            </a:r>
            <a:r>
              <a:rPr lang="en-US" dirty="0"/>
              <a:t>=250 MPa. AB is a rigid beam.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49970" y="3015844"/>
            <a:ext cx="7203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Determine the magnitude of P and the corresponding displacement of AB that occurs when yield first takes place in the design (P=P</a:t>
            </a:r>
            <a:r>
              <a:rPr lang="en-US" baseline="-25000" dirty="0"/>
              <a:t>Y</a:t>
            </a:r>
            <a:r>
              <a:rPr lang="en-US" dirty="0"/>
              <a:t>).</a:t>
            </a:r>
          </a:p>
          <a:p>
            <a:pPr marL="342900" indent="-342900">
              <a:buAutoNum type="arabicParenBoth"/>
            </a:pPr>
            <a:r>
              <a:rPr lang="en-US" dirty="0"/>
              <a:t>What is the load, P</a:t>
            </a:r>
            <a:r>
              <a:rPr lang="en-US" baseline="-25000" dirty="0"/>
              <a:t>P</a:t>
            </a:r>
            <a:r>
              <a:rPr lang="en-US" dirty="0"/>
              <a:t>, that causes all the rods to yield.</a:t>
            </a:r>
          </a:p>
        </p:txBody>
      </p:sp>
    </p:spTree>
    <p:extLst>
      <p:ext uri="{BB962C8B-B14F-4D97-AF65-F5344CB8AC3E}">
        <p14:creationId xmlns:p14="http://schemas.microsoft.com/office/powerpoint/2010/main" val="228094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in Brittle vs. Ductile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007" y="1338430"/>
            <a:ext cx="11621193" cy="4351338"/>
          </a:xfrm>
        </p:spPr>
        <p:txBody>
          <a:bodyPr/>
          <a:lstStyle/>
          <a:p>
            <a:r>
              <a:rPr lang="en-US" dirty="0"/>
              <a:t>Mechanism of failure is strongly influenced by material ductility</a:t>
            </a:r>
          </a:p>
          <a:p>
            <a:pPr lvl="1"/>
            <a:r>
              <a:rPr lang="en-US" dirty="0"/>
              <a:t>Ductile: mild steel, aluminum and some of its alloys, copper, magnesium, lead, Teflon</a:t>
            </a:r>
          </a:p>
          <a:p>
            <a:pPr lvl="1"/>
            <a:r>
              <a:rPr lang="en-US" dirty="0"/>
              <a:t>Brittle: concrete, stone, cast iron, glass, ceramics, common metal alloys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ductile brittle behavior.jpg"/>
          <p:cNvPicPr>
            <a:picLocks noChangeAspect="1"/>
          </p:cNvPicPr>
          <p:nvPr/>
        </p:nvPicPr>
        <p:blipFill>
          <a:blip r:embed="rId2" cstate="print"/>
          <a:srcRect b="18499"/>
          <a:stretch>
            <a:fillRect/>
          </a:stretch>
        </p:blipFill>
        <p:spPr>
          <a:xfrm>
            <a:off x="4503269" y="3358976"/>
            <a:ext cx="4467908" cy="2608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1977" y="2995549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Very Ductile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40146" y="265625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Moderate Ductile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12022" y="302162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Brittle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6693" y="2982682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60018" y="4201247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Failure Characteristic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8906" y="5880138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%El or %RA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4751" y="588013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Large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9418" y="589017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Medium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67266" y="590429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Minimal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337" y="6408253"/>
            <a:ext cx="478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Warning of Failure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5651" y="6345114"/>
            <a:ext cx="275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No failure warning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9325553" y="2665132"/>
            <a:ext cx="2709949" cy="2306381"/>
          </a:xfrm>
          <a:prstGeom prst="wedgeEllipseCallout">
            <a:avLst>
              <a:gd name="adj1" fmla="val -45986"/>
              <a:gd name="adj2" fmla="val 5096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33541" y="3075173"/>
            <a:ext cx="2542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distinction in ductility may be complicated by temperature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591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in Brittle vs. Ductile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-1066798" y="4280621"/>
            <a:ext cx="381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838202" y="6185621"/>
            <a:ext cx="51054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uctile brittle behavior.jpg"/>
          <p:cNvPicPr>
            <a:picLocks noChangeAspect="1"/>
          </p:cNvPicPr>
          <p:nvPr/>
        </p:nvPicPr>
        <p:blipFill>
          <a:blip r:embed="rId2" cstate="print"/>
          <a:srcRect l="77064" b="18499"/>
          <a:stretch>
            <a:fillRect/>
          </a:stretch>
        </p:blipFill>
        <p:spPr>
          <a:xfrm>
            <a:off x="990602" y="1461221"/>
            <a:ext cx="748389" cy="1905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rot="5400000" flipH="1" flipV="1">
            <a:off x="-190498" y="4166321"/>
            <a:ext cx="3048000" cy="990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1290322" y="4663314"/>
            <a:ext cx="3891280" cy="607907"/>
          </a:xfrm>
          <a:custGeom>
            <a:avLst/>
            <a:gdLst>
              <a:gd name="connsiteX0" fmla="*/ 0 w 3891280"/>
              <a:gd name="connsiteY0" fmla="*/ 607907 h 607907"/>
              <a:gd name="connsiteX1" fmla="*/ 254000 w 3891280"/>
              <a:gd name="connsiteY1" fmla="*/ 333587 h 607907"/>
              <a:gd name="connsiteX2" fmla="*/ 1158240 w 3891280"/>
              <a:gd name="connsiteY2" fmla="*/ 99907 h 607907"/>
              <a:gd name="connsiteX3" fmla="*/ 2733040 w 3891280"/>
              <a:gd name="connsiteY3" fmla="*/ 18627 h 607907"/>
              <a:gd name="connsiteX4" fmla="*/ 3891280 w 3891280"/>
              <a:gd name="connsiteY4" fmla="*/ 211667 h 60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1280" h="607907">
                <a:moveTo>
                  <a:pt x="0" y="607907"/>
                </a:moveTo>
                <a:cubicBezTo>
                  <a:pt x="30480" y="513080"/>
                  <a:pt x="60960" y="418254"/>
                  <a:pt x="254000" y="333587"/>
                </a:cubicBezTo>
                <a:cubicBezTo>
                  <a:pt x="447040" y="248920"/>
                  <a:pt x="745067" y="152400"/>
                  <a:pt x="1158240" y="99907"/>
                </a:cubicBezTo>
                <a:cubicBezTo>
                  <a:pt x="1571413" y="47414"/>
                  <a:pt x="2277533" y="0"/>
                  <a:pt x="2733040" y="18627"/>
                </a:cubicBezTo>
                <a:cubicBezTo>
                  <a:pt x="3188547" y="37254"/>
                  <a:pt x="3539913" y="124460"/>
                  <a:pt x="3891280" y="211667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uctile brittle behavior.jpg"/>
          <p:cNvPicPr>
            <a:picLocks noChangeAspect="1"/>
          </p:cNvPicPr>
          <p:nvPr/>
        </p:nvPicPr>
        <p:blipFill>
          <a:blip r:embed="rId2" cstate="print"/>
          <a:srcRect l="25688" r="36947" b="18499"/>
          <a:stretch>
            <a:fillRect/>
          </a:stretch>
        </p:blipFill>
        <p:spPr>
          <a:xfrm>
            <a:off x="3429002" y="2147021"/>
            <a:ext cx="1219200" cy="1905000"/>
          </a:xfrm>
          <a:prstGeom prst="rect">
            <a:avLst/>
          </a:prstGeom>
        </p:spPr>
      </p:pic>
      <p:pic>
        <p:nvPicPr>
          <p:cNvPr id="11" name="Picture 10" descr="ductile brittle behavior.jpg"/>
          <p:cNvPicPr>
            <a:picLocks noChangeAspect="1"/>
          </p:cNvPicPr>
          <p:nvPr/>
        </p:nvPicPr>
        <p:blipFill>
          <a:blip r:embed="rId2" cstate="print"/>
          <a:srcRect r="81318" b="18499"/>
          <a:stretch>
            <a:fillRect/>
          </a:stretch>
        </p:blipFill>
        <p:spPr>
          <a:xfrm>
            <a:off x="5867402" y="4052021"/>
            <a:ext cx="609600" cy="1905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rot="5400000">
            <a:off x="-1066799" y="4261770"/>
            <a:ext cx="381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838201" y="6166770"/>
            <a:ext cx="5105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5" idx="0"/>
          </p:cNvCxnSpPr>
          <p:nvPr/>
        </p:nvCxnSpPr>
        <p:spPr>
          <a:xfrm rot="5400000" flipH="1" flipV="1">
            <a:off x="248920" y="4949040"/>
            <a:ext cx="1788160" cy="609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447800" y="3099920"/>
            <a:ext cx="1879600" cy="1259840"/>
          </a:xfrm>
          <a:custGeom>
            <a:avLst/>
            <a:gdLst>
              <a:gd name="connsiteX0" fmla="*/ 0 w 1879600"/>
              <a:gd name="connsiteY0" fmla="*/ 1259840 h 1259840"/>
              <a:gd name="connsiteX1" fmla="*/ 345440 w 1879600"/>
              <a:gd name="connsiteY1" fmla="*/ 782320 h 1259840"/>
              <a:gd name="connsiteX2" fmla="*/ 1046480 w 1879600"/>
              <a:gd name="connsiteY2" fmla="*/ 233680 h 1259840"/>
              <a:gd name="connsiteX3" fmla="*/ 1879600 w 1879600"/>
              <a:gd name="connsiteY3" fmla="*/ 0 h 12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9600" h="1259840">
                <a:moveTo>
                  <a:pt x="0" y="1259840"/>
                </a:moveTo>
                <a:cubicBezTo>
                  <a:pt x="85513" y="1106593"/>
                  <a:pt x="171027" y="953347"/>
                  <a:pt x="345440" y="782320"/>
                </a:cubicBezTo>
                <a:cubicBezTo>
                  <a:pt x="519853" y="611293"/>
                  <a:pt x="790787" y="364067"/>
                  <a:pt x="1046480" y="233680"/>
                </a:cubicBezTo>
                <a:cubicBezTo>
                  <a:pt x="1302173" y="103293"/>
                  <a:pt x="1723814" y="35560"/>
                  <a:pt x="1879600" y="0"/>
                </a:cubicBezTo>
              </a:path>
            </a:pathLst>
          </a:cu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rot="5400000" flipH="1" flipV="1">
            <a:off x="662022" y="5408467"/>
            <a:ext cx="914400" cy="452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65818" y="1934720"/>
            <a:ext cx="463850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large plastic region on the stress-strain curve is a good indicator of a highly ductile material</a:t>
            </a:r>
          </a:p>
        </p:txBody>
      </p:sp>
    </p:spTree>
    <p:extLst>
      <p:ext uri="{BB962C8B-B14F-4D97-AF65-F5344CB8AC3E}">
        <p14:creationId xmlns:p14="http://schemas.microsoft.com/office/powerpoint/2010/main" val="240022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6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45347" y="109375"/>
            <a:ext cx="734568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pPr algn="l"/>
            <a:r>
              <a:rPr lang="en-US" kern="0" dirty="0">
                <a:solidFill>
                  <a:srgbClr val="0070C0"/>
                </a:solidFill>
              </a:rPr>
              <a:t>Failure of Brittle Materials: Fracture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762000"/>
            <a:ext cx="10972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Brittle solids tend to be crystalline (covalent network)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Bonds are highly directional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yielding prior to fracture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Network does not adapt and deform to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Microcracking forms and grows to create fracture of entire specimen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Failure surface is perpendicular to load 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always true because defects (how and where they are placed) completely dictate fracture pattern</a:t>
            </a:r>
          </a:p>
        </p:txBody>
      </p:sp>
      <p:pic>
        <p:nvPicPr>
          <p:cNvPr id="9" name="Picture 8" descr="ductile brittle behavior.jpg">
            <a:extLst>
              <a:ext uri="{FF2B5EF4-FFF2-40B4-BE49-F238E27FC236}">
                <a16:creationId xmlns:a16="http://schemas.microsoft.com/office/drawing/2014/main" id="{B3E573A3-94B6-4808-B6D7-0DD396EFAE6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77064" b="18499"/>
          <a:stretch>
            <a:fillRect/>
          </a:stretch>
        </p:blipFill>
        <p:spPr>
          <a:xfrm>
            <a:off x="11312714" y="321279"/>
            <a:ext cx="336584" cy="8567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63112-74A9-4461-86B2-266C5D9FF1A3}"/>
              </a:ext>
            </a:extLst>
          </p:cNvPr>
          <p:cNvCxnSpPr>
            <a:cxnSpLocks/>
          </p:cNvCxnSpPr>
          <p:nvPr/>
        </p:nvCxnSpPr>
        <p:spPr>
          <a:xfrm flipV="1">
            <a:off x="10371791" y="737323"/>
            <a:ext cx="505215" cy="6260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5A2D85-CC56-4F97-B6D3-7AA66EC9FD25}"/>
              </a:ext>
            </a:extLst>
          </p:cNvPr>
          <p:cNvCxnSpPr>
            <a:cxnSpLocks/>
          </p:cNvCxnSpPr>
          <p:nvPr/>
        </p:nvCxnSpPr>
        <p:spPr>
          <a:xfrm>
            <a:off x="10371791" y="301104"/>
            <a:ext cx="0" cy="1049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CF754D-9B62-4B60-A39E-CFB9435F55A8}"/>
              </a:ext>
            </a:extLst>
          </p:cNvPr>
          <p:cNvCxnSpPr>
            <a:cxnSpLocks/>
          </p:cNvCxnSpPr>
          <p:nvPr/>
        </p:nvCxnSpPr>
        <p:spPr>
          <a:xfrm flipH="1">
            <a:off x="10371791" y="1350486"/>
            <a:ext cx="79259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D6CBEFF6-7B3B-41CF-BE73-667DB1EB9BDC}"/>
              </a:ext>
            </a:extLst>
          </p:cNvPr>
          <p:cNvSpPr/>
          <p:nvPr/>
        </p:nvSpPr>
        <p:spPr>
          <a:xfrm>
            <a:off x="1145347" y="3991092"/>
            <a:ext cx="4503186" cy="2071733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A27E03-2E8C-4B4F-AB3E-F30185E18DD6}"/>
              </a:ext>
            </a:extLst>
          </p:cNvPr>
          <p:cNvSpPr txBox="1"/>
          <p:nvPr/>
        </p:nvSpPr>
        <p:spPr>
          <a:xfrm>
            <a:off x="1451002" y="4293287"/>
            <a:ext cx="404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Looking at stress-strain curve, what material property best predicts failure?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4B6861-46C0-4C0E-9D1A-CBA3A7968D65}"/>
              </a:ext>
            </a:extLst>
          </p:cNvPr>
          <p:cNvSpPr txBox="1"/>
          <p:nvPr/>
        </p:nvSpPr>
        <p:spPr>
          <a:xfrm>
            <a:off x="2961938" y="5255777"/>
            <a:ext cx="126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sz="3600" baseline="-25000" dirty="0" err="1">
                <a:solidFill>
                  <a:srgbClr val="FF0000"/>
                </a:solidFill>
              </a:rPr>
              <a:t>ult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Chapter Outline: Failure ▫ Ductile vs. brittle fracture ▫ Impact fracture  testing ▫ Fatigue (cyclic stresses) ✓ Cyclic s">
            <a:extLst>
              <a:ext uri="{FF2B5EF4-FFF2-40B4-BE49-F238E27FC236}">
                <a16:creationId xmlns:a16="http://schemas.microsoft.com/office/drawing/2014/main" id="{B4832F9E-D5FE-4CF2-A19E-FB32CE29A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668" y="3671610"/>
            <a:ext cx="3925389" cy="266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 covalent solids">
            <a:extLst>
              <a:ext uri="{FF2B5EF4-FFF2-40B4-BE49-F238E27FC236}">
                <a16:creationId xmlns:a16="http://schemas.microsoft.com/office/drawing/2014/main" id="{E141B70D-3237-4345-BCB2-78E8BFB6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707" y="66112"/>
            <a:ext cx="2314186" cy="219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7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45347" y="109375"/>
            <a:ext cx="734568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pPr algn="l"/>
            <a:r>
              <a:rPr lang="en-US" kern="0" dirty="0">
                <a:solidFill>
                  <a:srgbClr val="0070C0"/>
                </a:solidFill>
              </a:rPr>
              <a:t>Failure of Ductile Materials: Yielding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404381" y="711564"/>
            <a:ext cx="60725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Ductile metals have a metallic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Bonds are non-directional and reform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Relative motion between atoms occurs along slip planes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</a:t>
            </a:r>
            <a:r>
              <a:rPr lang="en-US" sz="2400" u="sng" dirty="0"/>
              <a:t>many</a:t>
            </a:r>
            <a:r>
              <a:rPr lang="en-US" sz="2400" dirty="0"/>
              <a:t> slips planes and </a:t>
            </a:r>
            <a:br>
              <a:rPr lang="en-US" sz="2400" dirty="0"/>
            </a:br>
            <a:r>
              <a:rPr lang="en-US" sz="2400" dirty="0"/>
              <a:t>relative motion occurs in each grain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Yield strength is a statistical quantity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Local behavior is different than global behavior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5A2D85-CC56-4F97-B6D3-7AA66EC9FD25}"/>
              </a:ext>
            </a:extLst>
          </p:cNvPr>
          <p:cNvCxnSpPr>
            <a:cxnSpLocks/>
          </p:cNvCxnSpPr>
          <p:nvPr/>
        </p:nvCxnSpPr>
        <p:spPr>
          <a:xfrm>
            <a:off x="10371791" y="301104"/>
            <a:ext cx="0" cy="1049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CF754D-9B62-4B60-A39E-CFB9435F55A8}"/>
              </a:ext>
            </a:extLst>
          </p:cNvPr>
          <p:cNvCxnSpPr>
            <a:cxnSpLocks/>
          </p:cNvCxnSpPr>
          <p:nvPr/>
        </p:nvCxnSpPr>
        <p:spPr>
          <a:xfrm flipH="1">
            <a:off x="10371791" y="1350486"/>
            <a:ext cx="79259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D6CBEFF6-7B3B-41CF-BE73-667DB1EB9BDC}"/>
              </a:ext>
            </a:extLst>
          </p:cNvPr>
          <p:cNvSpPr/>
          <p:nvPr/>
        </p:nvSpPr>
        <p:spPr>
          <a:xfrm>
            <a:off x="1694746" y="3970175"/>
            <a:ext cx="4503186" cy="2359375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A27E03-2E8C-4B4F-AB3E-F30185E18DD6}"/>
              </a:ext>
            </a:extLst>
          </p:cNvPr>
          <p:cNvSpPr txBox="1"/>
          <p:nvPr/>
        </p:nvSpPr>
        <p:spPr>
          <a:xfrm>
            <a:off x="1965307" y="4278481"/>
            <a:ext cx="4049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relative sliding is causing permanent deformation, what material property best predicts failure?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4B6861-46C0-4C0E-9D1A-CBA3A7968D65}"/>
              </a:ext>
            </a:extLst>
          </p:cNvPr>
          <p:cNvSpPr txBox="1"/>
          <p:nvPr/>
        </p:nvSpPr>
        <p:spPr>
          <a:xfrm>
            <a:off x="3547196" y="5600758"/>
            <a:ext cx="126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sz="3600" baseline="-25000" dirty="0" err="1">
                <a:solidFill>
                  <a:srgbClr val="FF0000"/>
                </a:solidFill>
              </a:rPr>
              <a:t>Y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A31F27-A7CB-412A-A3BB-AEDC3FC48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16" y="662145"/>
            <a:ext cx="3320082" cy="924207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80EDC7FC-FF9E-4870-9F25-123323CE3F3C}"/>
              </a:ext>
            </a:extLst>
          </p:cNvPr>
          <p:cNvSpPr/>
          <p:nvPr/>
        </p:nvSpPr>
        <p:spPr>
          <a:xfrm>
            <a:off x="10542030" y="1008609"/>
            <a:ext cx="533058" cy="115640"/>
          </a:xfrm>
          <a:custGeom>
            <a:avLst/>
            <a:gdLst>
              <a:gd name="connsiteX0" fmla="*/ 0 w 3891280"/>
              <a:gd name="connsiteY0" fmla="*/ 607907 h 607907"/>
              <a:gd name="connsiteX1" fmla="*/ 254000 w 3891280"/>
              <a:gd name="connsiteY1" fmla="*/ 333587 h 607907"/>
              <a:gd name="connsiteX2" fmla="*/ 1158240 w 3891280"/>
              <a:gd name="connsiteY2" fmla="*/ 99907 h 607907"/>
              <a:gd name="connsiteX3" fmla="*/ 2733040 w 3891280"/>
              <a:gd name="connsiteY3" fmla="*/ 18627 h 607907"/>
              <a:gd name="connsiteX4" fmla="*/ 3891280 w 3891280"/>
              <a:gd name="connsiteY4" fmla="*/ 211667 h 60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1280" h="607907">
                <a:moveTo>
                  <a:pt x="0" y="607907"/>
                </a:moveTo>
                <a:cubicBezTo>
                  <a:pt x="30480" y="513080"/>
                  <a:pt x="60960" y="418254"/>
                  <a:pt x="254000" y="333587"/>
                </a:cubicBezTo>
                <a:cubicBezTo>
                  <a:pt x="447040" y="248920"/>
                  <a:pt x="745067" y="152400"/>
                  <a:pt x="1158240" y="99907"/>
                </a:cubicBezTo>
                <a:cubicBezTo>
                  <a:pt x="1571413" y="47414"/>
                  <a:pt x="2277533" y="0"/>
                  <a:pt x="2733040" y="18627"/>
                </a:cubicBezTo>
                <a:cubicBezTo>
                  <a:pt x="3188547" y="37254"/>
                  <a:pt x="3539913" y="124460"/>
                  <a:pt x="3891280" y="211667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uctile brittle behavior.jpg">
            <a:extLst>
              <a:ext uri="{FF2B5EF4-FFF2-40B4-BE49-F238E27FC236}">
                <a16:creationId xmlns:a16="http://schemas.microsoft.com/office/drawing/2014/main" id="{F07F7E08-99F5-4AC5-B8D2-FF6B256898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25688" r="36947" b="18499"/>
          <a:stretch>
            <a:fillRect/>
          </a:stretch>
        </p:blipFill>
        <p:spPr>
          <a:xfrm>
            <a:off x="11245326" y="155812"/>
            <a:ext cx="758472" cy="118511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0A83FC-B758-41B1-BFA2-1372AFBB6B89}"/>
              </a:ext>
            </a:extLst>
          </p:cNvPr>
          <p:cNvCxnSpPr>
            <a:cxnSpLocks/>
          </p:cNvCxnSpPr>
          <p:nvPr/>
        </p:nvCxnSpPr>
        <p:spPr>
          <a:xfrm flipV="1">
            <a:off x="10371790" y="1096631"/>
            <a:ext cx="170240" cy="2700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FCC6A3-906E-4709-8155-FEE5B77F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957" y="1825238"/>
            <a:ext cx="2910210" cy="218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4C361D3-2DBE-4DBF-A360-2B7DD352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312" y="2072500"/>
            <a:ext cx="3444688" cy="23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3D9941-E824-4BE2-B170-51D4918D8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127" y="4212198"/>
            <a:ext cx="3151063" cy="2509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B369B-873B-4BDD-8FFB-11266606FB81}"/>
              </a:ext>
            </a:extLst>
          </p:cNvPr>
          <p:cNvSpPr txBox="1"/>
          <p:nvPr/>
        </p:nvSpPr>
        <p:spPr>
          <a:xfrm>
            <a:off x="10623176" y="5522259"/>
            <a:ext cx="124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Grain boundaries</a:t>
            </a:r>
          </a:p>
        </p:txBody>
      </p:sp>
    </p:spTree>
    <p:extLst>
      <p:ext uri="{BB962C8B-B14F-4D97-AF65-F5344CB8AC3E}">
        <p14:creationId xmlns:p14="http://schemas.microsoft.com/office/powerpoint/2010/main" val="311105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Stress-Strain Curve for Ductile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196" name="Picture 4" descr="Image result for stress strain curve duct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01" y="1828800"/>
            <a:ext cx="6378484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ductile stress strain curve">
            <a:extLst>
              <a:ext uri="{FF2B5EF4-FFF2-40B4-BE49-F238E27FC236}">
                <a16:creationId xmlns:a16="http://schemas.microsoft.com/office/drawing/2014/main" id="{083F0B08-6B85-41D5-9745-2031DDEA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" y="1448284"/>
            <a:ext cx="6071160" cy="396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4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E56F3-D71E-4C18-9644-89A4ACCB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theories</a:t>
            </a:r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9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1295400"/>
                <a:ext cx="74676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need to be able to predict material failure for design and analysis. When does failure begin?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the critical element fails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does the critical element fail?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Uniaxial: when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(do an experiment)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multiaxial loading?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Complicated </a:t>
                </a:r>
                <a:r>
                  <a:rPr lang="en-US" sz="2400" dirty="0">
                    <a:sym typeface="Symbol" panose="05050102010706020507" pitchFamily="18" charset="2"/>
                  </a:rPr>
                  <a:t></a:t>
                </a:r>
                <a:r>
                  <a:rPr lang="en-US" sz="2400" dirty="0"/>
                  <a:t> infinite loading possibilities; can’t always test; we need a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 approach: find some predictive “effective” stress from combined loads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95400"/>
                <a:ext cx="7467600" cy="4524315"/>
              </a:xfrm>
              <a:prstGeom prst="rect">
                <a:avLst/>
              </a:prstGeom>
              <a:blipFill>
                <a:blip r:embed="rId3"/>
                <a:stretch>
                  <a:fillRect l="-1061" t="-1078" r="-1224" b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056D71F-2667-4FEB-850A-F6251201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74651" y="2556947"/>
            <a:ext cx="5620534" cy="1762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49A67-F457-4415-A20F-C635BF9C1BF2}"/>
              </a:ext>
            </a:extLst>
          </p:cNvPr>
          <p:cNvSpPr txBox="1"/>
          <p:nvPr/>
        </p:nvSpPr>
        <p:spPr>
          <a:xfrm>
            <a:off x="8539726" y="6445448"/>
            <a:ext cx="1875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(www.forgemag.com)</a:t>
            </a:r>
          </a:p>
        </p:txBody>
      </p:sp>
    </p:spTree>
    <p:extLst>
      <p:ext uri="{BB962C8B-B14F-4D97-AF65-F5344CB8AC3E}">
        <p14:creationId xmlns:p14="http://schemas.microsoft.com/office/powerpoint/2010/main" val="406495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9593</TotalTime>
  <Words>1901</Words>
  <Application>Microsoft Office PowerPoint</Application>
  <PresentationFormat>Widescreen</PresentationFormat>
  <Paragraphs>302</Paragraphs>
  <Slides>34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How to Define Failure</vt:lpstr>
      <vt:lpstr>What influences failure?</vt:lpstr>
      <vt:lpstr>Failure in Brittle vs. Ductile Materials</vt:lpstr>
      <vt:lpstr>Failure in Brittle vs. Ductile Materials</vt:lpstr>
      <vt:lpstr>PowerPoint Presentation</vt:lpstr>
      <vt:lpstr>PowerPoint Presentation</vt:lpstr>
      <vt:lpstr>Stress-Strain Curve for Ductile Materials</vt:lpstr>
      <vt:lpstr>Failure theories</vt:lpstr>
      <vt:lpstr>Failure Theories</vt:lpstr>
      <vt:lpstr>Maximum Principal Stress Criterion</vt:lpstr>
      <vt:lpstr>Maximum Principal Stress Criterion</vt:lpstr>
      <vt:lpstr>Maximum Principal Strain Criterion</vt:lpstr>
      <vt:lpstr>Maximum Principal Strain Criterion</vt:lpstr>
      <vt:lpstr>Mohr’s Theory</vt:lpstr>
      <vt:lpstr>Coulomb-Mohr Theory</vt:lpstr>
      <vt:lpstr>Coulomb-Mohr Theory</vt:lpstr>
      <vt:lpstr>PowerPoint Presentation</vt:lpstr>
      <vt:lpstr>PowerPoint Presentation</vt:lpstr>
      <vt:lpstr>Maximum Shear Stress Criterion</vt:lpstr>
      <vt:lpstr>Maximum Shear Stress Criterion</vt:lpstr>
      <vt:lpstr>Strain Energy Density Criterion</vt:lpstr>
      <vt:lpstr>Strain Energy Density Criterion</vt:lpstr>
      <vt:lpstr>Distortional Energy Density Criterion</vt:lpstr>
      <vt:lpstr>Distortional Energy Density Criterion</vt:lpstr>
      <vt:lpstr>PowerPoint Presentation</vt:lpstr>
      <vt:lpstr>Distortional Energy Density Criterion</vt:lpstr>
      <vt:lpstr>PowerPoint Presentation</vt:lpstr>
      <vt:lpstr>Distortional Energy Cont.*</vt:lpstr>
      <vt:lpstr>PowerPoint Presentation</vt:lpstr>
      <vt:lpstr>PowerPoint Presentation</vt:lpstr>
      <vt:lpstr>PowerPoint Presentation</vt:lpstr>
      <vt:lpstr>Example</vt:lpstr>
      <vt:lpstr>Yielding – Example</vt:lpstr>
    </vt:vector>
  </TitlesOfParts>
  <Company>UofU Dept of Chemical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5300/6300 Advanced Strength of Materials</dc:title>
  <dc:creator>Brittany Coats</dc:creator>
  <cp:lastModifiedBy>Pai</cp:lastModifiedBy>
  <cp:revision>265</cp:revision>
  <cp:lastPrinted>2016-09-23T16:45:04Z</cp:lastPrinted>
  <dcterms:created xsi:type="dcterms:W3CDTF">2016-08-02T14:59:30Z</dcterms:created>
  <dcterms:modified xsi:type="dcterms:W3CDTF">2025-01-23T15:54:59Z</dcterms:modified>
</cp:coreProperties>
</file>